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Isidora Soft Bold" panose="00000800000000000000" pitchFamily="50" charset="0"/>
      <p:bold r:id="rId10"/>
    </p:embeddedFont>
    <p:embeddedFont>
      <p:font typeface="Isidora Soft SemiBold" panose="00000700000000000000" pitchFamily="50" charset="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DB9"/>
    <a:srgbClr val="13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E26ABF-C040-4362-AE3D-76AD22F78B67}" v="2" dt="2023-12-05T14:56:44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5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0A6D-2FD6-DC92-030A-B6DAB3B5A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9423E-570C-8032-4911-3244D890D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F7440-5DC1-9E59-3B4E-1B149EF13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60F9-C35B-426A-9239-9803296DDAC6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EF7F6-F5A1-4102-72D5-ECA9A793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FD763-EB1B-62F0-9F14-E154CF27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DB72-93FF-4D9B-8699-B9E16B93C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60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C2A6D-99EB-F3AA-FDF5-A2883249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A6F3C-69D5-ADB8-BBA9-231F955B8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D7B68-30E6-8DDA-48A9-1A84B3E1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60F9-C35B-426A-9239-9803296DDAC6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D21F1-34EB-3035-B4D5-B73979C90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450EA-2E26-3207-A84C-E91510432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DB72-93FF-4D9B-8699-B9E16B93C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70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FA9D0E-3ACD-A07A-BB75-3CCB36F70E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EA0A2B-E5DA-91B3-3A8A-C76C2AAC9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C94A0-8373-2F37-A0C4-A2A3580BC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60F9-C35B-426A-9239-9803296DDAC6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0C40A-6465-4CFB-CA7A-E24FAC76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CC077-FB84-D6D4-8056-F5FC2A8A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DB72-93FF-4D9B-8699-B9E16B93C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34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4C082-DD8B-FB68-7E99-6EE50FCF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432DA-631A-875B-2933-B0254B312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342E1-3364-96F0-2320-9724CDBCC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60F9-C35B-426A-9239-9803296DDAC6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0357E-A19C-6D00-DF87-89EB3A00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36E14-36D8-F34D-E852-75794C79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DB72-93FF-4D9B-8699-B9E16B93C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4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A10C1-978F-5632-0A41-F2494DB35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73069-D805-872C-DDD5-C146B74BF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7764C-3204-23F3-0ABC-BB7B52744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60F9-C35B-426A-9239-9803296DDAC6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CF286-F4A1-C669-A6C9-918E8A24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1A61A-693F-635E-CAF2-8491B8AA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DB72-93FF-4D9B-8699-B9E16B93C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77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42AB9-4B3C-E8F8-B923-85437C9D6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68358-0B2C-59F4-4050-734182E3D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4A51D-0B96-73D0-3BEB-C8689333C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B21C5-27B3-F800-68CF-4C924584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60F9-C35B-426A-9239-9803296DDAC6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F0654-91E9-2B13-1E77-F3C7B008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ED958-802C-F18C-5826-D92FAFB7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DB72-93FF-4D9B-8699-B9E16B93C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79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8513-6E6E-F548-CA0F-B6F100CE6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15A4C-27EB-7ACC-266D-BB5B93D3B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7DE28-EB61-FF12-2151-E84238548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F8F2CF-7D4B-0796-1EBF-A1C557E92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63DC8-D9A7-D7A8-EA6A-35902A698E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EC40E0-819A-24A2-41A9-3D335CC4F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60F9-C35B-426A-9239-9803296DDAC6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93E007-421C-4B81-6C91-F5549F64E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1B47C2-69AC-85F5-13D1-148C3380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DB72-93FF-4D9B-8699-B9E16B93C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55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0CA2-7FB5-0E26-A201-2701C947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4E1E48-F3CC-2DF7-6199-A6485E4E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60F9-C35B-426A-9239-9803296DDAC6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8A9FB-2376-1304-020B-D31CCF7E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B7910-E442-76D1-E11A-E3F67EED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DB72-93FF-4D9B-8699-B9E16B93C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47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BC0D45-852A-BD3A-BD85-B6A2AC22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60F9-C35B-426A-9239-9803296DDAC6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ECBB0F-30E0-6C33-F507-EE54E0E8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7AF50-0A42-41AD-6978-B4D311D9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DB72-93FF-4D9B-8699-B9E16B93C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92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B646F-875F-2197-7EA6-106733B02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996FD-A11E-436B-EAED-2A10CBE4C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D9CCB-010A-68B0-D09D-CE53B96C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C2248-3E19-CE11-3BC6-194D0881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60F9-C35B-426A-9239-9803296DDAC6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B6494-3396-7A7F-AAB5-6B8CE61B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E7475-823B-1BC1-2FDB-77D7005C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DB72-93FF-4D9B-8699-B9E16B93C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5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5D88-7B08-C949-50C1-7D61431B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B86BE-4E41-A8BD-3F3B-0A114907B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F501F-408B-D5AD-39EE-A8D455B52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B5BC4-655B-F58D-1BD7-2E1224131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60F9-C35B-426A-9239-9803296DDAC6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5555E-06EC-F186-53B2-6019D8D5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62C89-165E-2279-90AE-905E3D74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DB72-93FF-4D9B-8699-B9E16B93C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99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99446-66F0-FF1C-9427-C0C33045E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F7885-A4F3-E80F-6FC4-6D077C33C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447B7-4EA9-5D01-FBFC-B09F06764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660F9-C35B-426A-9239-9803296DDAC6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6F02B-0C3D-84DB-1038-7D1A1DB47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B614E-B590-0716-B756-4F3BBA442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8DB72-93FF-4D9B-8699-B9E16B93C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49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D21BBEBA-C7AD-9F8B-7AF7-8451BDF6B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9" r="74641" b="12639"/>
          <a:stretch/>
        </p:blipFill>
        <p:spPr>
          <a:xfrm>
            <a:off x="1926470" y="548328"/>
            <a:ext cx="2459971" cy="5472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F1F065-9EF0-BBBB-4701-BDD9F307B1B0}"/>
              </a:ext>
            </a:extLst>
          </p:cNvPr>
          <p:cNvSpPr txBox="1"/>
          <p:nvPr/>
        </p:nvSpPr>
        <p:spPr>
          <a:xfrm>
            <a:off x="2447152" y="1453665"/>
            <a:ext cx="2051537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Isidora Soft Bold" panose="00000800000000000000" pitchFamily="50" charset="0"/>
              </a:rPr>
              <a:t>17</a:t>
            </a:r>
          </a:p>
          <a:p>
            <a:r>
              <a:rPr lang="en-GB" sz="1150" dirty="0">
                <a:solidFill>
                  <a:schemeClr val="bg1"/>
                </a:solidFill>
                <a:latin typeface="Isidora Soft Bold" panose="00000800000000000000" pitchFamily="50" charset="0"/>
              </a:rPr>
              <a:t>Jurisdictions globally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68B41F-A40B-5A7A-E88A-EECF0A79EFF0}"/>
              </a:ext>
            </a:extLst>
          </p:cNvPr>
          <p:cNvSpPr txBox="1"/>
          <p:nvPr/>
        </p:nvSpPr>
        <p:spPr>
          <a:xfrm>
            <a:off x="2447152" y="2965138"/>
            <a:ext cx="2051537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Isidora Soft Bold" panose="00000800000000000000" pitchFamily="50" charset="0"/>
              </a:rPr>
              <a:t>6,000</a:t>
            </a:r>
          </a:p>
          <a:p>
            <a:r>
              <a:rPr lang="en-GB" sz="1150" dirty="0">
                <a:solidFill>
                  <a:schemeClr val="bg1"/>
                </a:solidFill>
                <a:latin typeface="Isidora Soft Bold" panose="00000800000000000000" pitchFamily="50" charset="0"/>
              </a:rPr>
              <a:t>Employees globally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65AB9-655F-59A7-DCC2-8DFA8962B45A}"/>
              </a:ext>
            </a:extLst>
          </p:cNvPr>
          <p:cNvSpPr txBox="1"/>
          <p:nvPr/>
        </p:nvSpPr>
        <p:spPr>
          <a:xfrm>
            <a:off x="3763108" y="3115107"/>
            <a:ext cx="539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Isidora Soft Bold" panose="00000800000000000000" pitchFamily="50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741650-DD0F-B7BD-CD36-5C3ACD22EA96}"/>
              </a:ext>
            </a:extLst>
          </p:cNvPr>
          <p:cNvSpPr txBox="1"/>
          <p:nvPr/>
        </p:nvSpPr>
        <p:spPr>
          <a:xfrm>
            <a:off x="2447152" y="4412938"/>
            <a:ext cx="2051537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Isidora Soft Bold" panose="00000800000000000000" pitchFamily="50" charset="0"/>
              </a:rPr>
              <a:t>7,500</a:t>
            </a:r>
          </a:p>
          <a:p>
            <a:r>
              <a:rPr lang="en-GB" sz="1150" dirty="0">
                <a:solidFill>
                  <a:schemeClr val="bg1"/>
                </a:solidFill>
                <a:latin typeface="Isidora Soft Bold" panose="00000800000000000000" pitchFamily="50" charset="0"/>
              </a:rPr>
              <a:t>Clients globally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FE506F-C3A4-6CCD-62AE-00B2771483E5}"/>
              </a:ext>
            </a:extLst>
          </p:cNvPr>
          <p:cNvSpPr txBox="1"/>
          <p:nvPr/>
        </p:nvSpPr>
        <p:spPr>
          <a:xfrm>
            <a:off x="4302370" y="925944"/>
            <a:ext cx="1852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spc="50" dirty="0">
                <a:solidFill>
                  <a:srgbClr val="13294B"/>
                </a:solidFill>
                <a:latin typeface="Isidora Soft Bold" panose="00000800000000000000" pitchFamily="50" charset="0"/>
              </a:rPr>
              <a:t>Largest global</a:t>
            </a:r>
          </a:p>
          <a:p>
            <a:r>
              <a:rPr lang="en-GB" sz="1500" spc="40" dirty="0">
                <a:solidFill>
                  <a:srgbClr val="13294B"/>
                </a:solidFill>
                <a:latin typeface="Isidora Soft Bold" panose="00000800000000000000" pitchFamily="50" charset="0"/>
              </a:rPr>
              <a:t>share registrar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31C8D5-2913-E159-4DBD-225F6F4B9D99}"/>
              </a:ext>
            </a:extLst>
          </p:cNvPr>
          <p:cNvSpPr txBox="1"/>
          <p:nvPr/>
        </p:nvSpPr>
        <p:spPr>
          <a:xfrm>
            <a:off x="4302370" y="1400907"/>
            <a:ext cx="1852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pc="50" dirty="0">
                <a:solidFill>
                  <a:srgbClr val="008DB9"/>
                </a:solidFill>
                <a:latin typeface="Isidora Soft SemiBold" panose="00000700000000000000" pitchFamily="50" charset="0"/>
              </a:rPr>
              <a:t>Working with 40%</a:t>
            </a:r>
          </a:p>
          <a:p>
            <a:r>
              <a:rPr lang="en-GB" sz="1200" dirty="0">
                <a:solidFill>
                  <a:srgbClr val="008DB9"/>
                </a:solidFill>
                <a:latin typeface="Isidora Soft SemiBold" panose="00000700000000000000" pitchFamily="50" charset="0"/>
              </a:rPr>
              <a:t>of listed companies, </a:t>
            </a:r>
            <a:r>
              <a:rPr lang="en-GB" sz="1200" spc="-30" dirty="0">
                <a:solidFill>
                  <a:srgbClr val="008DB9"/>
                </a:solidFill>
                <a:latin typeface="Isidora Soft SemiBold" panose="00000700000000000000" pitchFamily="50" charset="0"/>
              </a:rPr>
              <a:t>supporting over 35m shareholders and 1/3</a:t>
            </a:r>
          </a:p>
          <a:p>
            <a:r>
              <a:rPr lang="en-GB" sz="1200" dirty="0">
                <a:solidFill>
                  <a:srgbClr val="008DB9"/>
                </a:solidFill>
                <a:latin typeface="Isidora Soft SemiBold" panose="00000700000000000000" pitchFamily="50" charset="0"/>
              </a:rPr>
              <a:t>of the FTSE 250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A3C268-EFAC-B7C1-3799-B20EB1A1AEAC}"/>
              </a:ext>
            </a:extLst>
          </p:cNvPr>
          <p:cNvSpPr txBox="1"/>
          <p:nvPr/>
        </p:nvSpPr>
        <p:spPr>
          <a:xfrm>
            <a:off x="6031521" y="925944"/>
            <a:ext cx="1852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spc="50" dirty="0">
                <a:solidFill>
                  <a:srgbClr val="13294B"/>
                </a:solidFill>
                <a:latin typeface="Isidora Soft Bold" panose="00000800000000000000" pitchFamily="50" charset="0"/>
              </a:rPr>
              <a:t>1m+ global</a:t>
            </a:r>
          </a:p>
          <a:p>
            <a:r>
              <a:rPr lang="en-GB" sz="1500" spc="50" dirty="0">
                <a:solidFill>
                  <a:srgbClr val="13294B"/>
                </a:solidFill>
                <a:latin typeface="Isidora Soft Bold" panose="00000800000000000000" pitchFamily="50" charset="0"/>
              </a:rPr>
              <a:t>employees</a:t>
            </a:r>
            <a:endParaRPr lang="en-GB" sz="1500" spc="40" dirty="0">
              <a:solidFill>
                <a:srgbClr val="13294B"/>
              </a:solidFill>
              <a:latin typeface="Isidora Soft Bold" panose="000008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511198-6E55-3B5B-7120-2C423F1F6BBA}"/>
              </a:ext>
            </a:extLst>
          </p:cNvPr>
          <p:cNvSpPr txBox="1"/>
          <p:nvPr/>
        </p:nvSpPr>
        <p:spPr>
          <a:xfrm>
            <a:off x="6031521" y="1400907"/>
            <a:ext cx="159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pc="-20" dirty="0">
                <a:solidFill>
                  <a:srgbClr val="008DB9"/>
                </a:solidFill>
                <a:latin typeface="Isidora Soft SemiBold" panose="00000700000000000000" pitchFamily="50" charset="0"/>
              </a:rPr>
              <a:t>Supported with their share plan </a:t>
            </a:r>
            <a:r>
              <a:rPr lang="en-GB" sz="1200" spc="50" dirty="0">
                <a:solidFill>
                  <a:srgbClr val="008DB9"/>
                </a:solidFill>
                <a:latin typeface="Isidora Soft SemiBold" panose="00000700000000000000" pitchFamily="50" charset="0"/>
              </a:rPr>
              <a:t>investments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1A2C30-5E39-CF3A-D433-DAC4C0F4F3B1}"/>
              </a:ext>
            </a:extLst>
          </p:cNvPr>
          <p:cNvSpPr txBox="1"/>
          <p:nvPr/>
        </p:nvSpPr>
        <p:spPr>
          <a:xfrm>
            <a:off x="7380094" y="925944"/>
            <a:ext cx="1852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spc="50" dirty="0">
                <a:solidFill>
                  <a:srgbClr val="13294B"/>
                </a:solidFill>
                <a:latin typeface="Isidora Soft Bold" panose="00000800000000000000" pitchFamily="50" charset="0"/>
              </a:rPr>
              <a:t>100m+</a:t>
            </a:r>
          </a:p>
          <a:p>
            <a:r>
              <a:rPr lang="en-GB" sz="1500" spc="50" dirty="0">
                <a:solidFill>
                  <a:srgbClr val="13294B"/>
                </a:solidFill>
                <a:latin typeface="Isidora Soft Bold" panose="00000800000000000000" pitchFamily="50" charset="0"/>
              </a:rPr>
              <a:t>customers</a:t>
            </a:r>
            <a:endParaRPr lang="en-GB" sz="1500" spc="40" dirty="0">
              <a:solidFill>
                <a:srgbClr val="13294B"/>
              </a:solidFill>
              <a:latin typeface="Isidora Soft Bold" panose="00000800000000000000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2980BA-BFDB-0D96-8553-5BBAB9C93541}"/>
              </a:ext>
            </a:extLst>
          </p:cNvPr>
          <p:cNvSpPr txBox="1"/>
          <p:nvPr/>
        </p:nvSpPr>
        <p:spPr>
          <a:xfrm>
            <a:off x="8702211" y="925944"/>
            <a:ext cx="1775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spc="50" dirty="0">
                <a:solidFill>
                  <a:srgbClr val="13294B"/>
                </a:solidFill>
                <a:latin typeface="Isidora Soft Bold" panose="00000800000000000000" pitchFamily="50" charset="0"/>
              </a:rPr>
              <a:t>500+ share </a:t>
            </a:r>
            <a:r>
              <a:rPr lang="en-GB" sz="1500" spc="-40" dirty="0">
                <a:solidFill>
                  <a:srgbClr val="13294B"/>
                </a:solidFill>
                <a:latin typeface="Isidora Soft Bold" panose="00000800000000000000" pitchFamily="50" charset="0"/>
              </a:rPr>
              <a:t>plans managed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E13FDD-4556-9FB9-7A58-6C2B9DA8C7C8}"/>
              </a:ext>
            </a:extLst>
          </p:cNvPr>
          <p:cNvSpPr txBox="1"/>
          <p:nvPr/>
        </p:nvSpPr>
        <p:spPr>
          <a:xfrm>
            <a:off x="7376113" y="1400906"/>
            <a:ext cx="159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pc="20" dirty="0">
                <a:solidFill>
                  <a:srgbClr val="008DB9"/>
                </a:solidFill>
                <a:latin typeface="Isidora Soft SemiBold" panose="00000700000000000000" pitchFamily="50" charset="0"/>
              </a:rPr>
              <a:t>Servicing over </a:t>
            </a:r>
            <a:r>
              <a:rPr lang="en-GB" sz="1200" spc="-50" dirty="0">
                <a:solidFill>
                  <a:srgbClr val="008DB9"/>
                </a:solidFill>
                <a:latin typeface="Isidora Soft SemiBold" panose="00000700000000000000" pitchFamily="50" charset="0"/>
              </a:rPr>
              <a:t>100m customers </a:t>
            </a:r>
            <a:r>
              <a:rPr lang="en-GB" sz="1200" spc="-20" dirty="0">
                <a:solidFill>
                  <a:srgbClr val="008DB9"/>
                </a:solidFill>
                <a:latin typeface="Isidora Soft SemiBold" panose="00000700000000000000" pitchFamily="50" charset="0"/>
              </a:rPr>
              <a:t>globally</a:t>
            </a:r>
            <a:endParaRPr lang="en-GB" sz="1200" spc="50" dirty="0">
              <a:solidFill>
                <a:srgbClr val="008DB9"/>
              </a:solidFill>
              <a:latin typeface="Isidora Soft SemiBold" panose="00000700000000000000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D5DF6-38D1-4944-39B9-40279B4890F5}"/>
              </a:ext>
            </a:extLst>
          </p:cNvPr>
          <p:cNvSpPr txBox="1"/>
          <p:nvPr/>
        </p:nvSpPr>
        <p:spPr>
          <a:xfrm>
            <a:off x="8726971" y="1400906"/>
            <a:ext cx="1597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pc="110" dirty="0">
                <a:solidFill>
                  <a:srgbClr val="008DB9"/>
                </a:solidFill>
                <a:latin typeface="Isidora Soft SemiBold" panose="00000700000000000000" pitchFamily="50" charset="0"/>
              </a:rPr>
              <a:t>For 200+ clients </a:t>
            </a:r>
            <a:r>
              <a:rPr lang="en-GB" sz="1200" spc="20" dirty="0">
                <a:solidFill>
                  <a:srgbClr val="008DB9"/>
                </a:solidFill>
                <a:latin typeface="Isidora Soft SemiBold" panose="00000700000000000000" pitchFamily="50" charset="0"/>
              </a:rPr>
              <a:t>globally</a:t>
            </a:r>
            <a:endParaRPr lang="en-GB" sz="1200" spc="50" dirty="0">
              <a:solidFill>
                <a:srgbClr val="008DB9"/>
              </a:solidFill>
              <a:latin typeface="Isidora Soft SemiBold" panose="00000700000000000000" pitchFamily="50" charset="0"/>
            </a:endParaRPr>
          </a:p>
        </p:txBody>
      </p:sp>
      <p:pic>
        <p:nvPicPr>
          <p:cNvPr id="2" name="Picture 1" descr="A map of the world with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5072BC22-8C2A-D971-0F5C-1F71393D76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4" t="34085" r="18400" b="22667"/>
          <a:stretch/>
        </p:blipFill>
        <p:spPr>
          <a:xfrm>
            <a:off x="4406537" y="2438346"/>
            <a:ext cx="5521235" cy="296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6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C116225B-63E3-0E94-0EB9-B1C4991D1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486" r="74401" b="14236"/>
          <a:stretch/>
        </p:blipFill>
        <p:spPr>
          <a:xfrm>
            <a:off x="1930688" y="752689"/>
            <a:ext cx="2483218" cy="5162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5CA4F1-7966-3BE0-24C0-3DB2C6A2EFED}"/>
              </a:ext>
            </a:extLst>
          </p:cNvPr>
          <p:cNvSpPr txBox="1"/>
          <p:nvPr/>
        </p:nvSpPr>
        <p:spPr>
          <a:xfrm>
            <a:off x="2447152" y="1453665"/>
            <a:ext cx="2051537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Isidora Soft Bold" panose="00000800000000000000" pitchFamily="50" charset="0"/>
              </a:rPr>
              <a:t>17</a:t>
            </a:r>
          </a:p>
          <a:p>
            <a:r>
              <a:rPr lang="en-GB" sz="1150" dirty="0">
                <a:solidFill>
                  <a:schemeClr val="bg1"/>
                </a:solidFill>
                <a:latin typeface="Isidora Soft Bold" panose="00000800000000000000" pitchFamily="50" charset="0"/>
              </a:rPr>
              <a:t>Jurisdictions globally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C39C85-2943-ABAE-595A-84C2B8B81154}"/>
              </a:ext>
            </a:extLst>
          </p:cNvPr>
          <p:cNvSpPr txBox="1"/>
          <p:nvPr/>
        </p:nvSpPr>
        <p:spPr>
          <a:xfrm>
            <a:off x="2447152" y="2965138"/>
            <a:ext cx="2051537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Isidora Soft Bold" panose="00000800000000000000" pitchFamily="50" charset="0"/>
              </a:rPr>
              <a:t>6,000</a:t>
            </a:r>
          </a:p>
          <a:p>
            <a:r>
              <a:rPr lang="en-GB" sz="1150" dirty="0">
                <a:solidFill>
                  <a:schemeClr val="bg1"/>
                </a:solidFill>
                <a:latin typeface="Isidora Soft Bold" panose="00000800000000000000" pitchFamily="50" charset="0"/>
              </a:rPr>
              <a:t>Employees globally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5E99C0-5643-8D37-2685-85ABC50A510E}"/>
              </a:ext>
            </a:extLst>
          </p:cNvPr>
          <p:cNvSpPr txBox="1"/>
          <p:nvPr/>
        </p:nvSpPr>
        <p:spPr>
          <a:xfrm>
            <a:off x="3763108" y="3115107"/>
            <a:ext cx="539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Isidora Soft Bold" panose="00000800000000000000" pitchFamily="50" charset="0"/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0F6E6E-FB02-D14D-9CB0-C775EA319C72}"/>
              </a:ext>
            </a:extLst>
          </p:cNvPr>
          <p:cNvSpPr txBox="1"/>
          <p:nvPr/>
        </p:nvSpPr>
        <p:spPr>
          <a:xfrm>
            <a:off x="2447152" y="4412938"/>
            <a:ext cx="2051537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Isidora Soft Bold" panose="00000800000000000000" pitchFamily="50" charset="0"/>
              </a:rPr>
              <a:t>7,500</a:t>
            </a:r>
          </a:p>
          <a:p>
            <a:r>
              <a:rPr lang="en-GB" sz="1150" dirty="0">
                <a:solidFill>
                  <a:schemeClr val="bg1"/>
                </a:solidFill>
                <a:latin typeface="Isidora Soft Bold" panose="00000800000000000000" pitchFamily="50" charset="0"/>
              </a:rPr>
              <a:t>Clients globally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F9D521-FCBE-F456-437B-B294523F7897}"/>
              </a:ext>
            </a:extLst>
          </p:cNvPr>
          <p:cNvSpPr txBox="1"/>
          <p:nvPr/>
        </p:nvSpPr>
        <p:spPr>
          <a:xfrm>
            <a:off x="4302370" y="925944"/>
            <a:ext cx="1852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spc="50" dirty="0">
                <a:solidFill>
                  <a:srgbClr val="13294B"/>
                </a:solidFill>
                <a:latin typeface="Isidora Soft Bold" panose="00000800000000000000" pitchFamily="50" charset="0"/>
              </a:rPr>
              <a:t>Largest global</a:t>
            </a:r>
          </a:p>
          <a:p>
            <a:r>
              <a:rPr lang="en-GB" sz="1500" spc="40" dirty="0">
                <a:solidFill>
                  <a:srgbClr val="13294B"/>
                </a:solidFill>
                <a:latin typeface="Isidora Soft Bold" panose="00000800000000000000" pitchFamily="50" charset="0"/>
              </a:rPr>
              <a:t>share registrar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DBD154-E771-76DB-0995-B762289AD21C}"/>
              </a:ext>
            </a:extLst>
          </p:cNvPr>
          <p:cNvSpPr txBox="1"/>
          <p:nvPr/>
        </p:nvSpPr>
        <p:spPr>
          <a:xfrm>
            <a:off x="4302370" y="1400907"/>
            <a:ext cx="1852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pc="50" dirty="0">
                <a:solidFill>
                  <a:srgbClr val="008DB9"/>
                </a:solidFill>
                <a:latin typeface="Isidora Soft SemiBold" panose="00000700000000000000" pitchFamily="50" charset="0"/>
              </a:rPr>
              <a:t>Working with 40%</a:t>
            </a:r>
          </a:p>
          <a:p>
            <a:r>
              <a:rPr lang="en-GB" sz="1200" dirty="0">
                <a:solidFill>
                  <a:srgbClr val="008DB9"/>
                </a:solidFill>
                <a:latin typeface="Isidora Soft SemiBold" panose="00000700000000000000" pitchFamily="50" charset="0"/>
              </a:rPr>
              <a:t>of listed companies, </a:t>
            </a:r>
            <a:r>
              <a:rPr lang="en-GB" sz="1200" spc="-30" dirty="0">
                <a:solidFill>
                  <a:srgbClr val="008DB9"/>
                </a:solidFill>
                <a:latin typeface="Isidora Soft SemiBold" panose="00000700000000000000" pitchFamily="50" charset="0"/>
              </a:rPr>
              <a:t>supporting over 35m shareholders and 1/3</a:t>
            </a:r>
          </a:p>
          <a:p>
            <a:r>
              <a:rPr lang="en-GB" sz="1200" dirty="0">
                <a:solidFill>
                  <a:srgbClr val="008DB9"/>
                </a:solidFill>
                <a:latin typeface="Isidora Soft SemiBold" panose="00000700000000000000" pitchFamily="50" charset="0"/>
              </a:rPr>
              <a:t>of the FTSE 250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B1E87-8256-C90D-4CBC-922280CEF639}"/>
              </a:ext>
            </a:extLst>
          </p:cNvPr>
          <p:cNvSpPr txBox="1"/>
          <p:nvPr/>
        </p:nvSpPr>
        <p:spPr>
          <a:xfrm>
            <a:off x="6031521" y="925944"/>
            <a:ext cx="1852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spc="50" dirty="0">
                <a:solidFill>
                  <a:srgbClr val="13294B"/>
                </a:solidFill>
                <a:latin typeface="Isidora Soft Bold" panose="00000800000000000000" pitchFamily="50" charset="0"/>
              </a:rPr>
              <a:t>1m+ global</a:t>
            </a:r>
          </a:p>
          <a:p>
            <a:r>
              <a:rPr lang="en-GB" sz="1500" spc="50" dirty="0">
                <a:solidFill>
                  <a:srgbClr val="13294B"/>
                </a:solidFill>
                <a:latin typeface="Isidora Soft Bold" panose="00000800000000000000" pitchFamily="50" charset="0"/>
              </a:rPr>
              <a:t>employees</a:t>
            </a:r>
            <a:endParaRPr lang="en-GB" sz="1500" spc="40" dirty="0">
              <a:solidFill>
                <a:srgbClr val="13294B"/>
              </a:solidFill>
              <a:latin typeface="Isidora Soft Bold" panose="000008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DA73F9-2DF6-922E-F59C-CD65440318AF}"/>
              </a:ext>
            </a:extLst>
          </p:cNvPr>
          <p:cNvSpPr txBox="1"/>
          <p:nvPr/>
        </p:nvSpPr>
        <p:spPr>
          <a:xfrm>
            <a:off x="6031521" y="1400907"/>
            <a:ext cx="159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pc="-20" dirty="0">
                <a:solidFill>
                  <a:srgbClr val="008DB9"/>
                </a:solidFill>
                <a:latin typeface="Isidora Soft SemiBold" panose="00000700000000000000" pitchFamily="50" charset="0"/>
              </a:rPr>
              <a:t>Supported with their share plan </a:t>
            </a:r>
            <a:r>
              <a:rPr lang="en-GB" sz="1200" spc="50" dirty="0">
                <a:solidFill>
                  <a:srgbClr val="008DB9"/>
                </a:solidFill>
                <a:latin typeface="Isidora Soft SemiBold" panose="00000700000000000000" pitchFamily="50" charset="0"/>
              </a:rPr>
              <a:t>investments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70CF64-2AE8-E4F3-A35A-86E11C6B518A}"/>
              </a:ext>
            </a:extLst>
          </p:cNvPr>
          <p:cNvSpPr txBox="1"/>
          <p:nvPr/>
        </p:nvSpPr>
        <p:spPr>
          <a:xfrm>
            <a:off x="7380094" y="925944"/>
            <a:ext cx="1852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spc="50" dirty="0">
                <a:solidFill>
                  <a:srgbClr val="13294B"/>
                </a:solidFill>
                <a:latin typeface="Isidora Soft Bold" panose="00000800000000000000" pitchFamily="50" charset="0"/>
              </a:rPr>
              <a:t>100m+</a:t>
            </a:r>
          </a:p>
          <a:p>
            <a:r>
              <a:rPr lang="en-GB" sz="1500" spc="50" dirty="0">
                <a:solidFill>
                  <a:srgbClr val="13294B"/>
                </a:solidFill>
                <a:latin typeface="Isidora Soft Bold" panose="00000800000000000000" pitchFamily="50" charset="0"/>
              </a:rPr>
              <a:t>customers</a:t>
            </a:r>
            <a:endParaRPr lang="en-GB" sz="1500" spc="40" dirty="0">
              <a:solidFill>
                <a:srgbClr val="13294B"/>
              </a:solidFill>
              <a:latin typeface="Isidora Soft Bold" panose="000008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8F93FB-0114-916F-AF15-4AA5398320D4}"/>
              </a:ext>
            </a:extLst>
          </p:cNvPr>
          <p:cNvSpPr txBox="1"/>
          <p:nvPr/>
        </p:nvSpPr>
        <p:spPr>
          <a:xfrm>
            <a:off x="8702213" y="925944"/>
            <a:ext cx="1775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spc="50" dirty="0">
                <a:solidFill>
                  <a:srgbClr val="13294B"/>
                </a:solidFill>
                <a:latin typeface="Isidora Soft Bold" panose="00000800000000000000" pitchFamily="50" charset="0"/>
              </a:rPr>
              <a:t>500+ share </a:t>
            </a:r>
            <a:r>
              <a:rPr lang="en-GB" sz="1500" spc="-40" dirty="0">
                <a:solidFill>
                  <a:srgbClr val="13294B"/>
                </a:solidFill>
                <a:latin typeface="Isidora Soft Bold" panose="00000800000000000000" pitchFamily="50" charset="0"/>
              </a:rPr>
              <a:t>plans managed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41C5A4-8DE2-58F0-BF35-D566784170D4}"/>
              </a:ext>
            </a:extLst>
          </p:cNvPr>
          <p:cNvSpPr txBox="1"/>
          <p:nvPr/>
        </p:nvSpPr>
        <p:spPr>
          <a:xfrm>
            <a:off x="7376113" y="1400906"/>
            <a:ext cx="159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pc="20" dirty="0">
                <a:solidFill>
                  <a:srgbClr val="008DB9"/>
                </a:solidFill>
                <a:latin typeface="Isidora Soft SemiBold" panose="00000700000000000000" pitchFamily="50" charset="0"/>
              </a:rPr>
              <a:t>Servicing over </a:t>
            </a:r>
            <a:r>
              <a:rPr lang="en-GB" sz="1200" spc="-50" dirty="0">
                <a:solidFill>
                  <a:srgbClr val="008DB9"/>
                </a:solidFill>
                <a:latin typeface="Isidora Soft SemiBold" panose="00000700000000000000" pitchFamily="50" charset="0"/>
              </a:rPr>
              <a:t>100m customers </a:t>
            </a:r>
            <a:r>
              <a:rPr lang="en-GB" sz="1200" spc="-20" dirty="0">
                <a:solidFill>
                  <a:srgbClr val="008DB9"/>
                </a:solidFill>
                <a:latin typeface="Isidora Soft SemiBold" panose="00000700000000000000" pitchFamily="50" charset="0"/>
              </a:rPr>
              <a:t>globally</a:t>
            </a:r>
            <a:endParaRPr lang="en-GB" sz="1200" spc="50" dirty="0">
              <a:solidFill>
                <a:srgbClr val="008DB9"/>
              </a:solidFill>
              <a:latin typeface="Isidora Soft SemiBold" panose="000007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8C4F5A-4CFD-D087-1E25-DB42CFA25055}"/>
              </a:ext>
            </a:extLst>
          </p:cNvPr>
          <p:cNvSpPr txBox="1"/>
          <p:nvPr/>
        </p:nvSpPr>
        <p:spPr>
          <a:xfrm>
            <a:off x="8726973" y="1400906"/>
            <a:ext cx="1597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pc="110" dirty="0">
                <a:solidFill>
                  <a:srgbClr val="008DB9"/>
                </a:solidFill>
                <a:latin typeface="Isidora Soft SemiBold" panose="00000700000000000000" pitchFamily="50" charset="0"/>
              </a:rPr>
              <a:t>For 200+ clients </a:t>
            </a:r>
            <a:r>
              <a:rPr lang="en-GB" sz="1200" spc="20" dirty="0">
                <a:solidFill>
                  <a:srgbClr val="008DB9"/>
                </a:solidFill>
                <a:latin typeface="Isidora Soft SemiBold" panose="00000700000000000000" pitchFamily="50" charset="0"/>
              </a:rPr>
              <a:t>globally</a:t>
            </a:r>
            <a:endParaRPr lang="en-GB" sz="1200" spc="50" dirty="0">
              <a:solidFill>
                <a:srgbClr val="008DB9"/>
              </a:solidFill>
              <a:latin typeface="Isidora Soft SemiBold" panose="00000700000000000000" pitchFamily="50" charset="0"/>
            </a:endParaRPr>
          </a:p>
        </p:txBody>
      </p:sp>
      <p:pic>
        <p:nvPicPr>
          <p:cNvPr id="19" name="Picture 18" descr="A map of the world with blue squares&#10;&#10;Description automatically generated">
            <a:extLst>
              <a:ext uri="{FF2B5EF4-FFF2-40B4-BE49-F238E27FC236}">
                <a16:creationId xmlns:a16="http://schemas.microsoft.com/office/drawing/2014/main" id="{A85AC7BA-6F73-CA14-AC25-C599A9E954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8" t="34855" r="16715" b="23647"/>
          <a:stretch/>
        </p:blipFill>
        <p:spPr>
          <a:xfrm>
            <a:off x="4434002" y="2488051"/>
            <a:ext cx="5657222" cy="284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95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120</Words>
  <Application>Microsoft Office PowerPoint</Application>
  <PresentationFormat>Widescreen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Isidora Soft Bold</vt:lpstr>
      <vt:lpstr>Arial</vt:lpstr>
      <vt:lpstr>Calibri</vt:lpstr>
      <vt:lpstr>Isidora Soft SemiBold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Firth</dc:creator>
  <cp:lastModifiedBy>Megan Firth</cp:lastModifiedBy>
  <cp:revision>3</cp:revision>
  <dcterms:created xsi:type="dcterms:W3CDTF">2023-11-30T15:31:48Z</dcterms:created>
  <dcterms:modified xsi:type="dcterms:W3CDTF">2024-02-16T09:19:59Z</dcterms:modified>
</cp:coreProperties>
</file>